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12" r:id="rId1"/>
  </p:sldMasterIdLst>
  <p:notesMasterIdLst>
    <p:notesMasterId r:id="rId11"/>
  </p:notesMasterIdLst>
  <p:sldIdLst>
    <p:sldId id="256" r:id="rId2"/>
    <p:sldId id="290" r:id="rId3"/>
    <p:sldId id="259" r:id="rId4"/>
    <p:sldId id="260" r:id="rId5"/>
    <p:sldId id="261" r:id="rId6"/>
    <p:sldId id="291" r:id="rId7"/>
    <p:sldId id="262" r:id="rId8"/>
    <p:sldId id="263" r:id="rId9"/>
    <p:sldId id="264" r:id="rId1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64" d="100"/>
          <a:sy n="64" d="100"/>
        </p:scale>
        <p:origin x="-1330" y="-8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520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2946"/>
    </p:cViewPr>
  </p:sorterViewPr>
  <p:notesViewPr>
    <p:cSldViewPr>
      <p:cViewPr varScale="1">
        <p:scale>
          <a:sx n="59" d="100"/>
          <a:sy n="59" d="100"/>
        </p:scale>
        <p:origin x="-2508" y="-9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0579B2-C8F2-4462-BDAB-A69B13C1A5E3}" type="datetimeFigureOut">
              <a:rPr lang="en-US" smtClean="0"/>
              <a:pPr/>
              <a:t>2/28/2018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105ECB-AE40-49CE-8F75-738453367D5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0745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3C8AC-260C-49E4-A201-2D1466E9A0CF}" type="datetimeFigureOut">
              <a:rPr lang="en-US" smtClean="0"/>
              <a:pPr/>
              <a:t>2/28/2018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80297-900A-4425-8E30-711201E2E2A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3C8AC-260C-49E4-A201-2D1466E9A0CF}" type="datetimeFigureOut">
              <a:rPr lang="en-US" smtClean="0"/>
              <a:pPr/>
              <a:t>2/28/2018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80297-900A-4425-8E30-711201E2E2A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3C8AC-260C-49E4-A201-2D1466E9A0CF}" type="datetimeFigureOut">
              <a:rPr lang="en-US" smtClean="0"/>
              <a:pPr/>
              <a:t>2/28/2018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80297-900A-4425-8E30-711201E2E2A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3C8AC-260C-49E4-A201-2D1466E9A0CF}" type="datetimeFigureOut">
              <a:rPr lang="en-US" smtClean="0"/>
              <a:pPr/>
              <a:t>2/28/2018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80297-900A-4425-8E30-711201E2E2A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3C8AC-260C-49E4-A201-2D1466E9A0CF}" type="datetimeFigureOut">
              <a:rPr lang="en-US" smtClean="0"/>
              <a:pPr/>
              <a:t>2/28/2018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80297-900A-4425-8E30-711201E2E2A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3C8AC-260C-49E4-A201-2D1466E9A0CF}" type="datetimeFigureOut">
              <a:rPr lang="en-US" smtClean="0"/>
              <a:pPr/>
              <a:t>2/28/2018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80297-900A-4425-8E30-711201E2E2A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3C8AC-260C-49E4-A201-2D1466E9A0CF}" type="datetimeFigureOut">
              <a:rPr lang="en-US" smtClean="0"/>
              <a:pPr/>
              <a:t>2/28/2018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80297-900A-4425-8E30-711201E2E2A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3C8AC-260C-49E4-A201-2D1466E9A0CF}" type="datetimeFigureOut">
              <a:rPr lang="en-US" smtClean="0"/>
              <a:pPr/>
              <a:t>2/28/2018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80297-900A-4425-8E30-711201E2E2A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3C8AC-260C-49E4-A201-2D1466E9A0CF}" type="datetimeFigureOut">
              <a:rPr lang="en-US" smtClean="0"/>
              <a:pPr/>
              <a:t>2/28/2018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80297-900A-4425-8E30-711201E2E2A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3C8AC-260C-49E4-A201-2D1466E9A0CF}" type="datetimeFigureOut">
              <a:rPr lang="en-US" smtClean="0"/>
              <a:pPr/>
              <a:t>2/28/2018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80297-900A-4425-8E30-711201E2E2A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3C8AC-260C-49E4-A201-2D1466E9A0CF}" type="datetimeFigureOut">
              <a:rPr lang="en-US" smtClean="0"/>
              <a:pPr/>
              <a:t>2/28/2018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fld id="{77F80297-900A-4425-8E30-711201E2E2A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3173C8AC-260C-49E4-A201-2D1466E9A0CF}" type="datetimeFigureOut">
              <a:rPr lang="en-US" smtClean="0"/>
              <a:pPr/>
              <a:t>2/28/2018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77F80297-900A-4425-8E30-711201E2E2A2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13" r:id="rId1"/>
    <p:sldLayoutId id="2147483914" r:id="rId2"/>
    <p:sldLayoutId id="2147483915" r:id="rId3"/>
    <p:sldLayoutId id="2147483916" r:id="rId4"/>
    <p:sldLayoutId id="2147483917" r:id="rId5"/>
    <p:sldLayoutId id="2147483918" r:id="rId6"/>
    <p:sldLayoutId id="2147483919" r:id="rId7"/>
    <p:sldLayoutId id="2147483920" r:id="rId8"/>
    <p:sldLayoutId id="2147483921" r:id="rId9"/>
    <p:sldLayoutId id="2147483922" r:id="rId10"/>
    <p:sldLayoutId id="2147483923" r:id="rId11"/>
  </p:sldLayoutIdLst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7200" dirty="0" smtClean="0">
                <a:latin typeface="Eras Demi ITC" pitchFamily="34" charset="0"/>
              </a:rPr>
              <a:t>Automation of API Validation</a:t>
            </a:r>
            <a:endParaRPr lang="en-US" sz="7200" dirty="0">
              <a:latin typeface="Eras Demi ITC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en-US" sz="3600" dirty="0" smtClean="0"/>
              <a:t>By</a:t>
            </a:r>
          </a:p>
          <a:p>
            <a:r>
              <a:rPr lang="en-US" sz="3600" dirty="0" smtClean="0"/>
              <a:t>Ajay Singh Bhatia</a:t>
            </a:r>
          </a:p>
        </p:txBody>
      </p:sp>
    </p:spTree>
    <p:extLst>
      <p:ext uri="{BB962C8B-B14F-4D97-AF65-F5344CB8AC3E}">
        <p14:creationId xmlns:p14="http://schemas.microsoft.com/office/powerpoint/2010/main" val="3819992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 smtClean="0"/>
              <a:t>What is API Validation</a:t>
            </a:r>
            <a:endParaRPr lang="en-US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sz="2000" dirty="0"/>
              <a:t>API </a:t>
            </a:r>
            <a:r>
              <a:rPr lang="en-IN" sz="2000" dirty="0" smtClean="0"/>
              <a:t>validation is </a:t>
            </a:r>
            <a:r>
              <a:rPr lang="en-IN" sz="2000" dirty="0"/>
              <a:t>a type of software testing that involves testing application programming interfaces (APIs) directly and as part of integration testing to determine if they meet expectations for functionality, reliability, performance, and security</a:t>
            </a:r>
            <a:r>
              <a:rPr lang="en-IN" sz="2000" dirty="0" smtClean="0"/>
              <a:t>.</a:t>
            </a:r>
          </a:p>
          <a:p>
            <a:pPr marL="0" indent="0">
              <a:buNone/>
            </a:pPr>
            <a:endParaRPr lang="en-IN" sz="2000" dirty="0" smtClean="0"/>
          </a:p>
          <a:p>
            <a:r>
              <a:rPr lang="en-IN" sz="2000" dirty="0"/>
              <a:t>REST support XML, </a:t>
            </a:r>
            <a:r>
              <a:rPr lang="en-IN" sz="2000" dirty="0" err="1"/>
              <a:t>Json</a:t>
            </a:r>
            <a:r>
              <a:rPr lang="en-IN" sz="2000" dirty="0"/>
              <a:t> or exchange of data in simple URL.</a:t>
            </a:r>
            <a:r>
              <a:rPr lang="en-US" sz="2000" dirty="0" smtClean="0"/>
              <a:t> </a:t>
            </a:r>
          </a:p>
          <a:p>
            <a:endParaRPr lang="en-US" sz="2000" dirty="0"/>
          </a:p>
          <a:p>
            <a:pPr marL="0" indent="0">
              <a:buNone/>
            </a:pPr>
            <a:endParaRPr lang="en-US" sz="2000" dirty="0" smtClean="0"/>
          </a:p>
          <a:p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3962400"/>
            <a:ext cx="2590800" cy="245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2000" dirty="0"/>
              <a:t>Postman is a Google Chrome app for interacting with HTTP APIs. </a:t>
            </a:r>
            <a:endParaRPr lang="en-IN" sz="2000" dirty="0" smtClean="0"/>
          </a:p>
          <a:p>
            <a:r>
              <a:rPr lang="en-IN" sz="2000" dirty="0" smtClean="0"/>
              <a:t>It </a:t>
            </a:r>
            <a:r>
              <a:rPr lang="en-IN" sz="2000" dirty="0"/>
              <a:t>presents you with a friendly GUI for constructing requests and reading responses</a:t>
            </a:r>
            <a:r>
              <a:rPr lang="en-IN" sz="2000" dirty="0" smtClean="0"/>
              <a:t>.</a:t>
            </a:r>
          </a:p>
          <a:p>
            <a:r>
              <a:rPr lang="en-IN" sz="2000" dirty="0"/>
              <a:t>Postman can run </a:t>
            </a:r>
            <a:r>
              <a:rPr lang="en-IN" sz="2000" dirty="0" smtClean="0"/>
              <a:t>GET, PUT, POST </a:t>
            </a:r>
            <a:r>
              <a:rPr lang="en-IN" sz="2000" dirty="0"/>
              <a:t>and various other request methods as well, and also has utilities to help with developing APIs. </a:t>
            </a:r>
            <a:endParaRPr lang="en-IN" sz="2000" dirty="0" smtClean="0"/>
          </a:p>
          <a:p>
            <a:r>
              <a:rPr lang="en-IN" sz="2000" dirty="0" smtClean="0"/>
              <a:t>Put </a:t>
            </a:r>
            <a:r>
              <a:rPr lang="en-IN" sz="2000" dirty="0"/>
              <a:t>the </a:t>
            </a:r>
            <a:r>
              <a:rPr lang="en-IN" sz="2000" dirty="0" err="1" smtClean="0"/>
              <a:t>url</a:t>
            </a:r>
            <a:r>
              <a:rPr lang="en-IN" sz="2000" dirty="0" smtClean="0"/>
              <a:t> address into </a:t>
            </a:r>
            <a:r>
              <a:rPr lang="en-IN" sz="2000" dirty="0"/>
              <a:t>the address </a:t>
            </a:r>
            <a:r>
              <a:rPr lang="en-IN" sz="2000" dirty="0" smtClean="0"/>
              <a:t>bar where API is deployed</a:t>
            </a:r>
          </a:p>
          <a:p>
            <a:r>
              <a:rPr lang="en-IN" sz="2000" dirty="0" smtClean="0"/>
              <a:t>Update the client ID for which you are testing (North America or International)</a:t>
            </a:r>
          </a:p>
          <a:p>
            <a:r>
              <a:rPr lang="en-IN" sz="2000" dirty="0" smtClean="0"/>
              <a:t>Update the JSON body  if any</a:t>
            </a:r>
          </a:p>
          <a:p>
            <a:r>
              <a:rPr lang="en-IN" sz="2000" dirty="0" smtClean="0"/>
              <a:t>And press the SEND button, the postman will return the execution response and status code of execution.</a:t>
            </a:r>
            <a:endParaRPr lang="en-US" sz="2000" dirty="0" smtClean="0"/>
          </a:p>
          <a:p>
            <a:endParaRPr lang="en-US" sz="2000" dirty="0"/>
          </a:p>
        </p:txBody>
      </p:sp>
      <p:sp>
        <p:nvSpPr>
          <p:cNvPr id="4" name="AutoShape 4" descr="Image result for how do we do i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3080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838200"/>
            <a:ext cx="2819399" cy="9935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21085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verted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42938" y="1219201"/>
            <a:ext cx="7859712" cy="5105400"/>
          </a:xfrm>
        </p:spPr>
      </p:pic>
    </p:spTree>
    <p:extLst>
      <p:ext uri="{BB962C8B-B14F-4D97-AF65-F5344CB8AC3E}">
        <p14:creationId xmlns:p14="http://schemas.microsoft.com/office/powerpoint/2010/main" val="201038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02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438400"/>
            <a:ext cx="8229600" cy="2362200"/>
          </a:xfrm>
        </p:spPr>
        <p:txBody>
          <a:bodyPr/>
          <a:lstStyle/>
          <a:p>
            <a:r>
              <a:rPr lang="en-US" sz="2000" dirty="0"/>
              <a:t>A lot of manual effort is wasted.</a:t>
            </a:r>
          </a:p>
          <a:p>
            <a:r>
              <a:rPr lang="en-US" sz="2000" dirty="0"/>
              <a:t>Time consuming. </a:t>
            </a:r>
          </a:p>
          <a:p>
            <a:r>
              <a:rPr lang="en-US" sz="2000" dirty="0"/>
              <a:t>Execution is done one by one. </a:t>
            </a:r>
            <a:endParaRPr lang="en-US" sz="2000" dirty="0" smtClean="0"/>
          </a:p>
          <a:p>
            <a:r>
              <a:rPr lang="en-US" sz="2000" dirty="0" smtClean="0"/>
              <a:t>Roughly 15 man days of effort is spent in a week for validation. Which include bandwidth of 3 senior Business Consultants.</a:t>
            </a:r>
            <a:endParaRPr lang="en-US" sz="2000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398" y="914400"/>
            <a:ext cx="1524000" cy="152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68771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Image result for demerit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1828800"/>
            <a:ext cx="3048000" cy="2933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0974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4" descr="Image result for digital innovati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4101" name="Picture 5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447800"/>
            <a:ext cx="7391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43871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77112"/>
            <a:ext cx="8229600" cy="856488"/>
          </a:xfrm>
        </p:spPr>
        <p:txBody>
          <a:bodyPr>
            <a:normAutofit/>
          </a:bodyPr>
          <a:lstStyle/>
          <a:p>
            <a:r>
              <a:rPr lang="en-US" sz="4400" dirty="0" smtClean="0"/>
              <a:t>Validating Using Scripting</a:t>
            </a:r>
            <a:endParaRPr lang="en-US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362200"/>
            <a:ext cx="8229600" cy="3962400"/>
          </a:xfrm>
        </p:spPr>
        <p:txBody>
          <a:bodyPr>
            <a:normAutofit/>
          </a:bodyPr>
          <a:lstStyle/>
          <a:p>
            <a:r>
              <a:rPr lang="en-US" sz="2000" dirty="0" smtClean="0"/>
              <a:t>We can validate the API using this script.</a:t>
            </a:r>
            <a:endParaRPr lang="en-US" sz="2000" dirty="0"/>
          </a:p>
          <a:p>
            <a:r>
              <a:rPr lang="en-US" sz="2000" dirty="0" smtClean="0"/>
              <a:t>The script will communicate with the server directly and complete the execution. </a:t>
            </a:r>
          </a:p>
          <a:p>
            <a:r>
              <a:rPr lang="en-US" sz="2000" dirty="0" smtClean="0"/>
              <a:t>No manual effort is required. </a:t>
            </a:r>
            <a:endParaRPr lang="en-US" sz="2000" dirty="0"/>
          </a:p>
          <a:p>
            <a:r>
              <a:rPr lang="en-US" sz="2000" dirty="0" smtClean="0"/>
              <a:t>Output will be generated in an excel sheet.</a:t>
            </a:r>
          </a:p>
          <a:p>
            <a:r>
              <a:rPr lang="en-US" sz="2000" dirty="0" smtClean="0"/>
              <a:t>Execution result of the test cases will be compared to those checked in by the developer. </a:t>
            </a:r>
          </a:p>
          <a:p>
            <a:r>
              <a:rPr lang="en-US" sz="2000" dirty="0" smtClean="0"/>
              <a:t>If test case fails, expected and execution result will be printed, which then can be manually executed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762000"/>
            <a:ext cx="2133600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43824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514600"/>
            <a:ext cx="8229600" cy="3810000"/>
          </a:xfrm>
        </p:spPr>
        <p:txBody>
          <a:bodyPr/>
          <a:lstStyle/>
          <a:p>
            <a:r>
              <a:rPr lang="en-US" dirty="0" smtClean="0"/>
              <a:t>Quick and Fast</a:t>
            </a:r>
          </a:p>
          <a:p>
            <a:r>
              <a:rPr lang="en-US" dirty="0" smtClean="0"/>
              <a:t>High throughput</a:t>
            </a:r>
          </a:p>
          <a:p>
            <a:r>
              <a:rPr lang="en-US" dirty="0" smtClean="0"/>
              <a:t>Scripts supports all the methods. </a:t>
            </a:r>
          </a:p>
          <a:p>
            <a:r>
              <a:rPr lang="en-US" dirty="0" smtClean="0"/>
              <a:t>Will help us to speed up the validation process. </a:t>
            </a:r>
          </a:p>
          <a:p>
            <a:r>
              <a:rPr lang="en-US" dirty="0" smtClean="0"/>
              <a:t>Will save manual efforts </a:t>
            </a:r>
          </a:p>
          <a:p>
            <a:endParaRPr lang="en-US" dirty="0"/>
          </a:p>
        </p:txBody>
      </p:sp>
      <p:pic>
        <p:nvPicPr>
          <p:cNvPr id="7172" name="Picture 4" descr="Image result for advantag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398" y="916503"/>
            <a:ext cx="2828925" cy="1314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2773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low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1801</TotalTime>
  <Words>208</Words>
  <Application>Microsoft Office PowerPoint</Application>
  <PresentationFormat>On-screen Show (4:3)</PresentationFormat>
  <Paragraphs>31</Paragraphs>
  <Slides>9</Slides>
  <Notes>0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Flow</vt:lpstr>
      <vt:lpstr>Automation of API Validation</vt:lpstr>
      <vt:lpstr>What is API Validation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Validating Using Scripting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Human Resource Management</dc:title>
  <dc:creator>HCL</dc:creator>
  <cp:lastModifiedBy>ajay</cp:lastModifiedBy>
  <cp:revision>54</cp:revision>
  <dcterms:created xsi:type="dcterms:W3CDTF">2010-04-27T21:36:12Z</dcterms:created>
  <dcterms:modified xsi:type="dcterms:W3CDTF">2018-02-27T20:13:06Z</dcterms:modified>
</cp:coreProperties>
</file>